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32" r:id="rId54"/>
    <p:sldId id="333" r:id="rId55"/>
    <p:sldId id="336" r:id="rId56"/>
    <p:sldId id="261" r:id="rId57"/>
  </p:sldIdLst>
  <p:sldSz cx="18288000" cy="10287000"/>
  <p:notesSz cx="6858000" cy="9144000"/>
  <p:embeddedFontLst>
    <p:embeddedFont>
      <p:font typeface="Comic Sans MS" panose="030F0702030302020204" pitchFamily="66" charset="0"/>
      <p:regular r:id="rId59"/>
      <p:bold r:id="rId60"/>
      <p:italic r:id="rId61"/>
      <p:boldItalic r:id="rId62"/>
    </p:embeddedFont>
    <p:embeddedFont>
      <p:font typeface="IBM Plex Sans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4A762-06BA-4B81-A393-0E527DF9684F}" type="slidenum">
              <a:rPr lang="en-US" smtClean="0"/>
              <a:t>54</a:t>
            </a:fld>
            <a:endParaRPr lang="en-US"/>
          </a:p>
        </p:txBody>
      </p:sp>
    </p:spTree>
    <p:extLst>
      <p:ext uri="{BB962C8B-B14F-4D97-AF65-F5344CB8AC3E}">
        <p14:creationId xmlns:p14="http://schemas.microsoft.com/office/powerpoint/2010/main" val="2742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of Metrics &amp; Gross Margin</a:t>
            </a: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pic>
        <p:nvPicPr>
          <p:cNvPr id="5" name="Picture 4">
            <a:extLst>
              <a:ext uri="{FF2B5EF4-FFF2-40B4-BE49-F238E27FC236}">
                <a16:creationId xmlns:a16="http://schemas.microsoft.com/office/drawing/2014/main" id="{A96C5DB0-0CDD-40A6-91A1-0B25ABCE9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37178"/>
            <a:ext cx="15740430" cy="7612644"/>
          </a:xfrm>
          <a:prstGeom prst="rect">
            <a:avLst/>
          </a:prstGeom>
        </p:spPr>
      </p:pic>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7101836"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rotWithShape="1">
          <a:blip r:embed="rId2"/>
          <a:srcRect r="69785"/>
          <a:stretch/>
        </p:blipFill>
        <p:spPr>
          <a:xfrm>
            <a:off x="601978" y="1022686"/>
            <a:ext cx="6484619" cy="3984336"/>
          </a:xfrm>
          <a:prstGeom prst="rect">
            <a:avLst/>
          </a:prstGeom>
        </p:spPr>
      </p:pic>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596E145-3733-D542-2E41-1915EDBDEB7E}"/>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 “</a:t>
            </a:r>
            <a:r>
              <a:rPr lang="en-US" sz="2800" b="1" i="1" dirty="0">
                <a:solidFill>
                  <a:schemeClr val="accent1">
                    <a:lumMod val="50000"/>
                  </a:schemeClr>
                </a:solidFill>
                <a:highlight>
                  <a:srgbClr val="FFFFFF"/>
                </a:highlight>
                <a:latin typeface="+mj-lt"/>
              </a:rPr>
              <a:t>Labels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Bookcases</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36%</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Envelope</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6" name="Picture 5">
            <a:extLst>
              <a:ext uri="{FF2B5EF4-FFF2-40B4-BE49-F238E27FC236}">
                <a16:creationId xmlns:a16="http://schemas.microsoft.com/office/drawing/2014/main" id="{B09A1C75-F15D-3DA6-6F12-C2F2AE8ED573}"/>
              </a:ext>
            </a:extLst>
          </p:cNvPr>
          <p:cNvPicPr>
            <a:picLocks noChangeAspect="1"/>
          </p:cNvPicPr>
          <p:nvPr/>
        </p:nvPicPr>
        <p:blipFill rotWithShape="1">
          <a:blip r:embed="rId3"/>
          <a:srcRect l="44690"/>
          <a:stretch/>
        </p:blipFill>
        <p:spPr>
          <a:xfrm>
            <a:off x="8229600" y="1076325"/>
            <a:ext cx="9525000" cy="4096253"/>
          </a:xfrm>
          <a:prstGeom prst="rect">
            <a:avLst/>
          </a:prstGeom>
        </p:spPr>
      </p:pic>
      <p:cxnSp>
        <p:nvCxnSpPr>
          <p:cNvPr id="9" name="Straight Connector 8">
            <a:extLst>
              <a:ext uri="{FF2B5EF4-FFF2-40B4-BE49-F238E27FC236}">
                <a16:creationId xmlns:a16="http://schemas.microsoft.com/office/drawing/2014/main" id="{3C2B55E7-FA3A-67AE-02A7-4108C51B7D39}"/>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5" name="Picture 4">
            <a:extLst>
              <a:ext uri="{FF2B5EF4-FFF2-40B4-BE49-F238E27FC236}">
                <a16:creationId xmlns:a16="http://schemas.microsoft.com/office/drawing/2014/main" id="{433B0BF9-B579-65C6-B831-1FF389695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983" y="1485900"/>
            <a:ext cx="15718033" cy="7681210"/>
          </a:xfrm>
          <a:prstGeom prst="rect">
            <a:avLst/>
          </a:prstGeom>
        </p:spPr>
      </p:pic>
    </p:spTree>
    <p:extLst>
      <p:ext uri="{BB962C8B-B14F-4D97-AF65-F5344CB8AC3E}">
        <p14:creationId xmlns:p14="http://schemas.microsoft.com/office/powerpoint/2010/main" val="152153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57360" y="5753100"/>
            <a:ext cx="8469629" cy="4154984"/>
          </a:xfrm>
          <a:prstGeom prst="rect">
            <a:avLst/>
          </a:prstGeom>
          <a:noFill/>
        </p:spPr>
        <p:txBody>
          <a:bodyPr wrap="square" rtlCol="0">
            <a:spAutoFit/>
          </a:bodyPr>
          <a:lstStyle/>
          <a:p>
            <a:pPr marL="396875"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sales growth rate also exhibits significant variability, peaking at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and dropping to </a:t>
            </a:r>
            <a:r>
              <a:rPr lang="en-US" sz="2400" b="1" i="1" dirty="0">
                <a:solidFill>
                  <a:schemeClr val="accent1">
                    <a:lumMod val="50000"/>
                  </a:schemeClr>
                </a:solidFill>
                <a:highlight>
                  <a:srgbClr val="FFFFFF"/>
                </a:highlight>
                <a:latin typeface="+mj-lt"/>
              </a:rPr>
              <a:t>1%</a:t>
            </a:r>
            <a:r>
              <a:rPr lang="en-US" sz="2400" i="1" dirty="0">
                <a:solidFill>
                  <a:schemeClr val="accent1">
                    <a:lumMod val="50000"/>
                  </a:schemeClr>
                </a:solidFill>
                <a:highlight>
                  <a:srgbClr val="FFFFFF"/>
                </a:highlight>
                <a:latin typeface="+mj-lt"/>
              </a:rPr>
              <a:t> in some months.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The months of </a:t>
            </a:r>
            <a:r>
              <a:rPr lang="en-US" sz="2400" b="1" i="1" dirty="0">
                <a:solidFill>
                  <a:schemeClr val="accent1">
                    <a:lumMod val="50000"/>
                  </a:schemeClr>
                </a:solidFill>
                <a:highlight>
                  <a:srgbClr val="FFFFFF"/>
                </a:highlight>
                <a:latin typeface="+mj-lt"/>
              </a:rPr>
              <a:t>August</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November</a:t>
            </a:r>
            <a:r>
              <a:rPr lang="en-US" sz="2400" i="1" dirty="0">
                <a:solidFill>
                  <a:schemeClr val="accent1">
                    <a:lumMod val="50000"/>
                  </a:schemeClr>
                </a:solidFill>
                <a:highlight>
                  <a:srgbClr val="FFFFFF"/>
                </a:highlight>
                <a:latin typeface="+mj-lt"/>
              </a:rPr>
              <a:t> appear particularly strong, with growth rates of </a:t>
            </a:r>
            <a:r>
              <a:rPr lang="en-US" sz="2400" b="1" i="1" dirty="0">
                <a:solidFill>
                  <a:schemeClr val="accent1">
                    <a:lumMod val="50000"/>
                  </a:schemeClr>
                </a:solidFill>
                <a:highlight>
                  <a:srgbClr val="FFFFFF"/>
                </a:highlight>
                <a:latin typeface="+mj-lt"/>
              </a:rPr>
              <a:t>40%</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Conversely, the months of </a:t>
            </a:r>
            <a:r>
              <a:rPr lang="en-US" sz="2400" b="1" i="1" dirty="0">
                <a:solidFill>
                  <a:schemeClr val="accent1">
                    <a:lumMod val="50000"/>
                  </a:schemeClr>
                </a:solidFill>
                <a:highlight>
                  <a:srgbClr val="FFFFFF"/>
                </a:highlight>
                <a:latin typeface="+mj-lt"/>
              </a:rPr>
              <a:t>February</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June</a:t>
            </a:r>
            <a:r>
              <a:rPr lang="en-US" sz="24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overall average growth rate is </a:t>
            </a:r>
            <a:r>
              <a:rPr lang="en-US" sz="2400" b="1" i="1" dirty="0">
                <a:solidFill>
                  <a:schemeClr val="accent1">
                    <a:lumMod val="50000"/>
                  </a:schemeClr>
                </a:solidFill>
                <a:highlight>
                  <a:srgbClr val="FFFFFF"/>
                </a:highlight>
                <a:latin typeface="+mj-lt"/>
              </a:rPr>
              <a:t>26%</a:t>
            </a:r>
            <a:r>
              <a:rPr lang="en-US" sz="24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2" name="Picture 1">
            <a:extLst>
              <a:ext uri="{FF2B5EF4-FFF2-40B4-BE49-F238E27FC236}">
                <a16:creationId xmlns:a16="http://schemas.microsoft.com/office/drawing/2014/main" id="{D5B93DFC-11C2-A0C3-0641-11E7887701EC}"/>
              </a:ext>
            </a:extLst>
          </p:cNvPr>
          <p:cNvPicPr>
            <a:picLocks noChangeAspect="1"/>
          </p:cNvPicPr>
          <p:nvPr/>
        </p:nvPicPr>
        <p:blipFill rotWithShape="1">
          <a:blip r:embed="rId3">
            <a:extLst>
              <a:ext uri="{28A0092B-C50C-407E-A947-70E740481C1C}">
                <a14:useLocalDpi xmlns:a14="http://schemas.microsoft.com/office/drawing/2010/main" val="0"/>
              </a:ext>
            </a:extLst>
          </a:blip>
          <a:srcRect t="27777" r="8949"/>
          <a:stretch/>
        </p:blipFill>
        <p:spPr>
          <a:xfrm>
            <a:off x="838199" y="1104900"/>
            <a:ext cx="16988789" cy="4648200"/>
          </a:xfrm>
          <a:prstGeom prst="rect">
            <a:avLst/>
          </a:prstGeom>
        </p:spPr>
      </p:pic>
    </p:spTree>
    <p:extLst>
      <p:ext uri="{BB962C8B-B14F-4D97-AF65-F5344CB8AC3E}">
        <p14:creationId xmlns:p14="http://schemas.microsoft.com/office/powerpoint/2010/main" val="75631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619</TotalTime>
  <Words>2313</Words>
  <Application>Microsoft Office PowerPoint</Application>
  <PresentationFormat>Custom</PresentationFormat>
  <Paragraphs>207</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IBM Plex Sans Bold</vt:lpstr>
      <vt:lpstr>Calibri</vt:lpstr>
      <vt:lpstr>Arial</vt:lpstr>
      <vt:lpstr>Aptos</vt:lpstr>
      <vt:lpstr>Comic Sans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christeen Salama</cp:lastModifiedBy>
  <cp:revision>65</cp:revision>
  <dcterms:created xsi:type="dcterms:W3CDTF">2006-08-16T00:00:00Z</dcterms:created>
  <dcterms:modified xsi:type="dcterms:W3CDTF">2024-10-17T11:55:09Z</dcterms:modified>
  <dc:identifier>DAGTaFcBSJ8</dc:identifier>
</cp:coreProperties>
</file>